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8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  <p:sldId id="276" r:id="rId23"/>
    <p:sldId id="277" r:id="rId24"/>
    <p:sldId id="280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D3F"/>
    <a:srgbClr val="D64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41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1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5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0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6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5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98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7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F07D-4199-48BE-BD51-0D5D8BE82984}" type="datetimeFigureOut">
              <a:rPr lang="en-US" smtClean="0"/>
              <a:t>3/14/2014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002E-35AE-4F04-BB39-245CD3EA0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6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://41eq.qr.ai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://41eq.qr.a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0000"/>
                </a:solidFill>
              </a:rPr>
              <a:t>Batch File Basics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962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Automate repetitive computer processes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Friday, March 12, 2014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Presented by Thomas Redd,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STS, Granite School District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a list of instructions in </a:t>
            </a:r>
            <a:r>
              <a:rPr lang="en-US" dirty="0" err="1" smtClean="0"/>
              <a:t>NotePad</a:t>
            </a:r>
            <a:endParaRPr lang="en-US" dirty="0" smtClean="0"/>
          </a:p>
          <a:p>
            <a:pPr lvl="1"/>
            <a:r>
              <a:rPr lang="en-US" dirty="0" smtClean="0"/>
              <a:t>One command per line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98" y="2743200"/>
            <a:ext cx="6772218" cy="39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Help with Commands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prompt, type “Help” and Enter for a list of commands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10" y="2667001"/>
            <a:ext cx="6385752" cy="393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6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 Command Help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information on a specific command, type </a:t>
            </a:r>
            <a:r>
              <a:rPr lang="en-US" b="1" u="sng" dirty="0" smtClean="0"/>
              <a:t>HELP  (command-name)</a:t>
            </a:r>
            <a:endParaRPr lang="en-US" b="1" u="sng" dirty="0"/>
          </a:p>
        </p:txBody>
      </p:sp>
      <p:pic>
        <p:nvPicPr>
          <p:cNvPr id="4" name="Picture 3" descr="Administrator: C:\Windows\system32\cmd.ex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19400"/>
            <a:ext cx="626623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2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Specific Command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you could type the </a:t>
            </a:r>
            <a:r>
              <a:rPr lang="en-US" b="1" dirty="0" smtClean="0"/>
              <a:t>command</a:t>
            </a:r>
            <a:r>
              <a:rPr lang="en-US" dirty="0" smtClean="0"/>
              <a:t> and “ /?”</a:t>
            </a:r>
          </a:p>
          <a:p>
            <a:r>
              <a:rPr lang="en-US" dirty="0" smtClean="0"/>
              <a:t>Example:  </a:t>
            </a:r>
            <a:r>
              <a:rPr lang="en-US" b="1" dirty="0" err="1" smtClean="0"/>
              <a:t>xcopy</a:t>
            </a:r>
            <a:r>
              <a:rPr lang="en-US" b="1" dirty="0" smtClean="0"/>
              <a:t> /?</a:t>
            </a:r>
            <a:endParaRPr lang="en-US" b="1" dirty="0"/>
          </a:p>
        </p:txBody>
      </p:sp>
      <p:pic>
        <p:nvPicPr>
          <p:cNvPr id="4" name="Picture 3" descr="Administrator: C:\Windows\system32\cmd.ex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36410"/>
            <a:ext cx="6602839" cy="401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dministrator: C:\Windows\system32\cmd.ex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81998" cy="5096428"/>
          </a:xfrm>
          <a:prstGeom prst="rect">
            <a:avLst/>
          </a:prstGeom>
        </p:spPr>
      </p:pic>
      <p:pic>
        <p:nvPicPr>
          <p:cNvPr id="4" name="Content Placeholder 3" descr="Administrator: C:\Windows\system32\cmd.exe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9913" r="4257" b="60310"/>
          <a:stretch/>
        </p:blipFill>
        <p:spPr>
          <a:xfrm>
            <a:off x="568036" y="2296391"/>
            <a:ext cx="7910946" cy="10079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Command Syntax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1143000"/>
            <a:ext cx="1295400" cy="685800"/>
          </a:xfrm>
          <a:prstGeom prst="wedgeRoundRectCallout">
            <a:avLst>
              <a:gd name="adj1" fmla="val -6319"/>
              <a:gd name="adj2" fmla="val 1231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762000" y="3005414"/>
            <a:ext cx="1676400" cy="1185586"/>
          </a:xfrm>
          <a:prstGeom prst="wedgeRoundRectCallout">
            <a:avLst>
              <a:gd name="adj1" fmla="val 43873"/>
              <a:gd name="adj2" fmla="val -86309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Locations for command operation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2329544"/>
            <a:ext cx="685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200" y="2329544"/>
            <a:ext cx="22098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429000" y="2329544"/>
            <a:ext cx="5105400" cy="94705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657600" y="3878762"/>
            <a:ext cx="3124200" cy="1337986"/>
          </a:xfrm>
          <a:prstGeom prst="wedgeRoundRectCallout">
            <a:avLst>
              <a:gd name="adj1" fmla="val -878"/>
              <a:gd name="adj2" fmla="val -94863"/>
              <a:gd name="adj3" fmla="val 16667"/>
            </a:avLst>
          </a:prstGeom>
          <a:solidFill>
            <a:srgbClr val="D64E9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Required or optional control switches that </a:t>
            </a:r>
          </a:p>
          <a:p>
            <a:pPr algn="ctr"/>
            <a:r>
              <a:rPr lang="en-US" dirty="0" smtClean="0"/>
              <a:t>Control the command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8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Administrator: C:\Windows\system32\cmd.exe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7065"/>
            <a:ext cx="8381998" cy="5096428"/>
          </a:xfrm>
          <a:prstGeom prst="rect">
            <a:avLst/>
          </a:prstGeom>
        </p:spPr>
      </p:pic>
      <p:pic>
        <p:nvPicPr>
          <p:cNvPr id="4" name="Content Placeholder 3" descr="Administrator: C:\Windows\system32\cmd.exe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40860" r="4257" b="7149"/>
          <a:stretch/>
        </p:blipFill>
        <p:spPr>
          <a:xfrm>
            <a:off x="547254" y="3159347"/>
            <a:ext cx="7910946" cy="2649681"/>
          </a:xfrm>
        </p:spPr>
      </p:pic>
      <p:sp>
        <p:nvSpPr>
          <p:cNvPr id="7" name="Rounded Rectangular Callout 6"/>
          <p:cNvSpPr/>
          <p:nvPr/>
        </p:nvSpPr>
        <p:spPr>
          <a:xfrm>
            <a:off x="228600" y="966866"/>
            <a:ext cx="1295400" cy="685800"/>
          </a:xfrm>
          <a:prstGeom prst="wedgeRoundRectCallout">
            <a:avLst>
              <a:gd name="adj1" fmla="val -6319"/>
              <a:gd name="adj2" fmla="val 1231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Command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306782" y="738266"/>
            <a:ext cx="1295400" cy="914400"/>
          </a:xfrm>
          <a:prstGeom prst="wedgeRoundRectCallout">
            <a:avLst>
              <a:gd name="adj1" fmla="val -49977"/>
              <a:gd name="adj2" fmla="val 104600"/>
              <a:gd name="adj3" fmla="val 16667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Locations for operation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57200" y="2153410"/>
            <a:ext cx="6858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200" y="2153410"/>
            <a:ext cx="2209800" cy="22860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638800" y="609600"/>
            <a:ext cx="3124200" cy="1337986"/>
          </a:xfrm>
          <a:prstGeom prst="wedgeRoundRectCallout">
            <a:avLst>
              <a:gd name="adj1" fmla="val -69725"/>
              <a:gd name="adj2" fmla="val 62788"/>
              <a:gd name="adj3" fmla="val 16667"/>
            </a:avLst>
          </a:prstGeom>
          <a:solidFill>
            <a:srgbClr val="D64E9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Required or optional control switches that </a:t>
            </a:r>
          </a:p>
          <a:p>
            <a:pPr algn="ctr"/>
            <a:r>
              <a:rPr lang="en-US" dirty="0" smtClean="0"/>
              <a:t>Control the command operation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429000" y="2122237"/>
            <a:ext cx="5105400" cy="947056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" y="3200400"/>
            <a:ext cx="8001000" cy="26670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229101" y="6096000"/>
            <a:ext cx="3848099" cy="609600"/>
          </a:xfrm>
          <a:prstGeom prst="wedgeRoundRectCallout">
            <a:avLst>
              <a:gd name="adj1" fmla="val -87800"/>
              <a:gd name="adj2" fmla="val -87500"/>
              <a:gd name="adj3" fmla="val 16667"/>
            </a:avLst>
          </a:prstGeom>
          <a:solidFill>
            <a:srgbClr val="5ACD3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Additional Control Switch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Sample Batch File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444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S:</a:t>
            </a:r>
          </a:p>
          <a:p>
            <a:pPr marL="0" indent="0">
              <a:buNone/>
            </a:pPr>
            <a:r>
              <a:rPr lang="en-US" dirty="0" smtClean="0"/>
              <a:t>Cd\</a:t>
            </a:r>
          </a:p>
          <a:p>
            <a:pPr marL="0" indent="0">
              <a:buNone/>
            </a:pPr>
            <a:r>
              <a:rPr lang="en-US" dirty="0" smtClean="0"/>
              <a:t>Cd </a:t>
            </a:r>
            <a:r>
              <a:rPr lang="en-US" dirty="0" err="1" smtClean="0"/>
              <a:t>Valley_Crest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Cd </a:t>
            </a:r>
            <a:r>
              <a:rPr lang="en-US" dirty="0" err="1" smtClean="0"/>
              <a:t>tjredd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Dir</a:t>
            </a:r>
            <a:r>
              <a:rPr lang="en-US" dirty="0" smtClean="0"/>
              <a:t> &gt; listfiles.txt</a:t>
            </a:r>
          </a:p>
          <a:p>
            <a:pPr marL="0" indent="0">
              <a:buNone/>
            </a:pPr>
            <a:r>
              <a:rPr lang="en-US" dirty="0" err="1" smtClean="0"/>
              <a:t>Xcopy</a:t>
            </a:r>
            <a:r>
              <a:rPr lang="en-US" dirty="0" smtClean="0"/>
              <a:t> *.* f:\home /e/s/d/y</a:t>
            </a:r>
            <a:endParaRPr lang="en-US" dirty="0"/>
          </a:p>
        </p:txBody>
      </p:sp>
      <p:sp>
        <p:nvSpPr>
          <p:cNvPr id="4" name="Line Callout 1 3"/>
          <p:cNvSpPr/>
          <p:nvPr/>
        </p:nvSpPr>
        <p:spPr>
          <a:xfrm>
            <a:off x="2133600" y="1600200"/>
            <a:ext cx="2133600" cy="685800"/>
          </a:xfrm>
          <a:prstGeom prst="borderCallout1">
            <a:avLst>
              <a:gd name="adj1" fmla="val 46611"/>
              <a:gd name="adj2" fmla="val 622"/>
              <a:gd name="adj3" fmla="val 46828"/>
              <a:gd name="adj4" fmla="val -58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 to the S Drive</a:t>
            </a:r>
            <a:endParaRPr lang="en-US" dirty="0"/>
          </a:p>
        </p:txBody>
      </p:sp>
      <p:sp>
        <p:nvSpPr>
          <p:cNvPr id="6" name="Line Callout 1 5"/>
          <p:cNvSpPr/>
          <p:nvPr/>
        </p:nvSpPr>
        <p:spPr>
          <a:xfrm>
            <a:off x="2133600" y="2133600"/>
            <a:ext cx="2667000" cy="609600"/>
          </a:xfrm>
          <a:prstGeom prst="borderCallout1">
            <a:avLst>
              <a:gd name="adj1" fmla="val 52332"/>
              <a:gd name="adj2" fmla="val -145"/>
              <a:gd name="adj3" fmla="val 61007"/>
              <a:gd name="adj4" fmla="val -36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 to the root directory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4572000" y="2590800"/>
            <a:ext cx="2705100" cy="685800"/>
          </a:xfrm>
          <a:prstGeom prst="borderCallout1">
            <a:avLst>
              <a:gd name="adj1" fmla="val 52581"/>
              <a:gd name="adj2" fmla="val 748"/>
              <a:gd name="adj3" fmla="val 78669"/>
              <a:gd name="adj4" fmla="val -51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 to Valley Crest Directory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3352800" y="3276600"/>
            <a:ext cx="2362200" cy="609600"/>
          </a:xfrm>
          <a:prstGeom prst="borderCallout1">
            <a:avLst>
              <a:gd name="adj1" fmla="val 56810"/>
              <a:gd name="adj2" fmla="val -822"/>
              <a:gd name="adj3" fmla="val 69963"/>
              <a:gd name="adj4" fmla="val -493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Changes to the tjredd sub-directory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2286000" y="3962400"/>
            <a:ext cx="2286000" cy="609600"/>
          </a:xfrm>
          <a:prstGeom prst="borderCallout1">
            <a:avLst>
              <a:gd name="adj1" fmla="val 49454"/>
              <a:gd name="adj2" fmla="val 25"/>
              <a:gd name="adj3" fmla="val 52372"/>
              <a:gd name="adj4" fmla="val -49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Lists a directory of files on the screen</a:t>
            </a:r>
            <a:endParaRPr lang="en-US" dirty="0"/>
          </a:p>
        </p:txBody>
      </p:sp>
      <p:sp>
        <p:nvSpPr>
          <p:cNvPr id="10" name="Line Callout 1 9"/>
          <p:cNvSpPr/>
          <p:nvPr/>
        </p:nvSpPr>
        <p:spPr>
          <a:xfrm>
            <a:off x="4267200" y="4343400"/>
            <a:ext cx="2819400" cy="1066800"/>
          </a:xfrm>
          <a:prstGeom prst="borderCallout1">
            <a:avLst>
              <a:gd name="adj1" fmla="val 54571"/>
              <a:gd name="adj2" fmla="val 954"/>
              <a:gd name="adj3" fmla="val 46487"/>
              <a:gd name="adj4" fmla="val -40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Writes a list of files in this folder to a file called </a:t>
            </a:r>
            <a:r>
              <a:rPr lang="en-US" dirty="0" err="1" smtClean="0"/>
              <a:t>listfiles</a:t>
            </a:r>
            <a:r>
              <a:rPr lang="en-US" dirty="0" smtClean="0"/>
              <a:t> in this folder</a:t>
            </a:r>
            <a:endParaRPr lang="en-US" dirty="0"/>
          </a:p>
        </p:txBody>
      </p:sp>
      <p:sp>
        <p:nvSpPr>
          <p:cNvPr id="11" name="Line Callout 2 (Accent Bar) 10"/>
          <p:cNvSpPr/>
          <p:nvPr/>
        </p:nvSpPr>
        <p:spPr>
          <a:xfrm>
            <a:off x="4038600" y="3407229"/>
            <a:ext cx="4000500" cy="1143000"/>
          </a:xfrm>
          <a:prstGeom prst="accentCallout2">
            <a:avLst>
              <a:gd name="adj1" fmla="val 100882"/>
              <a:gd name="adj2" fmla="val 99812"/>
              <a:gd name="adj3" fmla="val 101096"/>
              <a:gd name="adj4" fmla="val 50036"/>
              <a:gd name="adj5" fmla="val 181214"/>
              <a:gd name="adj6" fmla="val 25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Copies all files in the directory to a folder of an external drive (f:) in a folder called home—Over writing previous files, and including all new Changes.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38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Saving Your Batch File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23622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Save your </a:t>
            </a:r>
            <a:r>
              <a:rPr lang="en-US" dirty="0" err="1" smtClean="0"/>
              <a:t>NotePad</a:t>
            </a:r>
            <a:r>
              <a:rPr lang="en-US" dirty="0" smtClean="0"/>
              <a:t> file with a “.bat” ending</a:t>
            </a:r>
          </a:p>
          <a:p>
            <a:r>
              <a:rPr lang="en-US" dirty="0" smtClean="0"/>
              <a:t>Save it to the folder you want it in</a:t>
            </a:r>
          </a:p>
          <a:p>
            <a:endParaRPr lang="en-US" dirty="0"/>
          </a:p>
        </p:txBody>
      </p:sp>
      <p:pic>
        <p:nvPicPr>
          <p:cNvPr id="4" name="Picture 3" descr="Save A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285009"/>
            <a:ext cx="5951736" cy="45723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029200" y="4724400"/>
            <a:ext cx="304800" cy="2286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3886200"/>
            <a:ext cx="1066800" cy="2286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657600" y="1600200"/>
            <a:ext cx="2590800" cy="228600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Using your Batch File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Navigate to your file location</a:t>
            </a:r>
          </a:p>
          <a:p>
            <a:r>
              <a:rPr lang="en-US" dirty="0" smtClean="0"/>
              <a:t>Double click the batch file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When the black box goes away, the tasks have been completed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895600"/>
            <a:ext cx="1870740" cy="168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My Student Icon install batch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s:</a:t>
            </a:r>
          </a:p>
          <a:p>
            <a:r>
              <a:rPr lang="en-US" sz="2000" dirty="0" smtClean="0"/>
              <a:t>Cd\</a:t>
            </a:r>
            <a:r>
              <a:rPr lang="en-US" sz="2000" dirty="0" err="1" smtClean="0"/>
              <a:t>Valley_Crest</a:t>
            </a:r>
            <a:r>
              <a:rPr lang="en-US" sz="2000" dirty="0" smtClean="0"/>
              <a:t>\toms-icons-windows-7\icons-windows-7</a:t>
            </a:r>
          </a:p>
          <a:p>
            <a:r>
              <a:rPr lang="en-US" sz="2000" dirty="0" smtClean="0"/>
              <a:t>ValleyCrestILE.msi</a:t>
            </a:r>
          </a:p>
          <a:p>
            <a:r>
              <a:rPr lang="en-US" sz="2000" dirty="0" smtClean="0"/>
              <a:t>copy Windows*Live*Movie*Maker.* c:\Users\Public\Desktop /d/y</a:t>
            </a:r>
          </a:p>
          <a:p>
            <a:r>
              <a:rPr lang="en-US" sz="2000" dirty="0" smtClean="0"/>
              <a:t>copy Valley*Crest*Elementary.* c:\Users\Public\Desktop /d/y</a:t>
            </a:r>
          </a:p>
          <a:p>
            <a:r>
              <a:rPr lang="en-US" sz="2000" dirty="0" smtClean="0"/>
              <a:t>copy Student*Help*Files.* c:\Users\Public\Desktop /d/y</a:t>
            </a:r>
          </a:p>
          <a:p>
            <a:r>
              <a:rPr lang="en-US" sz="2000" dirty="0" smtClean="0"/>
              <a:t>copy Road*to*Success.* c:\Users\Public\Desktop /d/y</a:t>
            </a:r>
          </a:p>
          <a:p>
            <a:r>
              <a:rPr lang="en-US" sz="2000" dirty="0" smtClean="0"/>
              <a:t>copy Microsoft*Excel*2010.* c:\Users\Public\Desktop /d/y</a:t>
            </a:r>
          </a:p>
          <a:p>
            <a:r>
              <a:rPr lang="en-US" sz="2000" dirty="0" smtClean="0"/>
              <a:t>copy Microsoft*PowerPoint*2010.* c:\Users\Public\Desktop /d/y</a:t>
            </a:r>
          </a:p>
          <a:p>
            <a:r>
              <a:rPr lang="en-US" sz="2000" dirty="0" smtClean="0"/>
              <a:t>copy Microsoft*Publisher*2010.* c:\Users\Public\Desktop /d/y</a:t>
            </a:r>
          </a:p>
          <a:p>
            <a:r>
              <a:rPr lang="en-US" sz="2000" dirty="0" smtClean="0"/>
              <a:t>copy Microsoft*Word*2010.* c:\Users\Public\Desktop /d/y</a:t>
            </a:r>
          </a:p>
          <a:p>
            <a:r>
              <a:rPr lang="en-US" sz="2000" dirty="0" smtClean="0"/>
              <a:t>copy Go*Math*7.* c:\Users\Public\Desktop /d/y</a:t>
            </a:r>
          </a:p>
          <a:p>
            <a:r>
              <a:rPr lang="en-US" sz="2000" dirty="0" smtClean="0"/>
              <a:t>copy SongsmithSetupAcademic.msi c:\*.*</a:t>
            </a:r>
          </a:p>
          <a:p>
            <a:r>
              <a:rPr lang="en-US" sz="2000" dirty="0" smtClean="0"/>
              <a:t>cd </a:t>
            </a:r>
            <a:r>
              <a:rPr lang="en-US" sz="2000" dirty="0" err="1" smtClean="0"/>
              <a:t>MuseScore</a:t>
            </a:r>
            <a:r>
              <a:rPr lang="en-US" sz="2000" dirty="0" smtClean="0"/>
              <a:t>*Program</a:t>
            </a:r>
          </a:p>
          <a:p>
            <a:endParaRPr lang="en-US" sz="16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676400" y="1417638"/>
            <a:ext cx="1828800" cy="990600"/>
          </a:xfrm>
          <a:prstGeom prst="wedgeRoundRectCallout">
            <a:avLst>
              <a:gd name="adj1" fmla="val -83520"/>
              <a:gd name="adj2" fmla="val -242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 to the S Drive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34000" y="2667000"/>
            <a:ext cx="1981200" cy="1066800"/>
          </a:xfrm>
          <a:prstGeom prst="wedgeRoundRectCallout">
            <a:avLst>
              <a:gd name="adj1" fmla="val -97642"/>
              <a:gd name="adj2" fmla="val -1005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to the correct folder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886200" y="1295400"/>
            <a:ext cx="1981200" cy="1112838"/>
          </a:xfrm>
          <a:prstGeom prst="wedgeRoundRectCallout">
            <a:avLst>
              <a:gd name="adj1" fmla="val -102808"/>
              <a:gd name="adj2" fmla="val 490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Create the Imagine Learning English Icon on the desktop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590800"/>
            <a:ext cx="72390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724400" y="1295400"/>
            <a:ext cx="3200400" cy="838200"/>
          </a:xfrm>
          <a:prstGeom prst="wedgeRoundRectCallout">
            <a:avLst>
              <a:gd name="adj1" fmla="val -69329"/>
              <a:gd name="adj2" fmla="val 1026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Many Icons placed of the desktop of all users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886200" y="4419600"/>
            <a:ext cx="2133600" cy="1143000"/>
          </a:xfrm>
          <a:prstGeom prst="wedgeRoundRectCallout">
            <a:avLst>
              <a:gd name="adj1" fmla="val -74969"/>
              <a:gd name="adj2" fmla="val 1214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to directory containing install files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181600" y="2578768"/>
            <a:ext cx="2971800" cy="1143000"/>
          </a:xfrm>
          <a:prstGeom prst="wedgeRoundRectCallout">
            <a:avLst>
              <a:gd name="adj1" fmla="val -111926"/>
              <a:gd name="adj2" fmla="val 53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Note that the “*” is a wild card .  In this file, it represents a space as well as the “</a:t>
            </a:r>
            <a:r>
              <a:rPr lang="en-US" dirty="0" err="1" smtClean="0"/>
              <a:t>Lnk</a:t>
            </a:r>
            <a:r>
              <a:rPr lang="en-US" dirty="0" smtClean="0"/>
              <a:t>” file ending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2133600" y="2819400"/>
            <a:ext cx="3048000" cy="266700"/>
          </a:xfrm>
          <a:prstGeom prst="triangle">
            <a:avLst>
              <a:gd name="adj" fmla="val 9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2286000" y="4572000"/>
            <a:ext cx="2667000" cy="762000"/>
          </a:xfrm>
          <a:prstGeom prst="wedgeRoundRectCallout">
            <a:avLst>
              <a:gd name="adj1" fmla="val 37943"/>
              <a:gd name="adj2" fmla="val 12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the Songsmith Program to the C drive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76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Create a Batch File?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commands</a:t>
            </a:r>
          </a:p>
          <a:p>
            <a:r>
              <a:rPr lang="en-US" dirty="0" smtClean="0"/>
              <a:t>Executed in order</a:t>
            </a:r>
          </a:p>
          <a:p>
            <a:r>
              <a:rPr lang="en-US" dirty="0" smtClean="0"/>
              <a:t>Several tasks accomplished in a batch</a:t>
            </a:r>
          </a:p>
          <a:p>
            <a:r>
              <a:rPr lang="en-US" dirty="0" smtClean="0"/>
              <a:t>Launch multiple operations quickly and easily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Why not?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My Student Icon install batch (continued)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83582"/>
            <a:ext cx="8229600" cy="5105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MuseScore-1.3.exe</a:t>
            </a:r>
          </a:p>
          <a:p>
            <a:r>
              <a:rPr lang="en-US" sz="2000" dirty="0" smtClean="0"/>
              <a:t>copy FluidR3_FM.sf2 C:\Program*Files*(x86)\MuseScore\sound</a:t>
            </a:r>
          </a:p>
          <a:p>
            <a:r>
              <a:rPr lang="en-US" sz="2000" dirty="0" smtClean="0"/>
              <a:t>Cd S:\Valley_Crest\Maintenance\toms-Icons-Windows-7\ilesetup</a:t>
            </a:r>
          </a:p>
          <a:p>
            <a:r>
              <a:rPr lang="en-US" sz="2000" dirty="0" smtClean="0"/>
              <a:t>Pstory.msi</a:t>
            </a:r>
          </a:p>
          <a:p>
            <a:r>
              <a:rPr lang="en-US" sz="2000" dirty="0" smtClean="0"/>
              <a:t>MicrosoftAutoCollageAcademicSetup.msi</a:t>
            </a:r>
          </a:p>
          <a:p>
            <a:r>
              <a:rPr lang="en-US" sz="2000" dirty="0" smtClean="0"/>
              <a:t>Cd\s:\NE-STS_Shared\LanSchool_v7.7.4.18\Windows</a:t>
            </a:r>
          </a:p>
          <a:p>
            <a:r>
              <a:rPr lang="en-US" sz="2000" dirty="0" smtClean="0"/>
              <a:t>Student.msi</a:t>
            </a:r>
          </a:p>
          <a:p>
            <a:r>
              <a:rPr lang="en-US" sz="2000" dirty="0" smtClean="0"/>
              <a:t>pause</a:t>
            </a:r>
          </a:p>
          <a:p>
            <a:r>
              <a:rPr lang="en-US" sz="2000" dirty="0" smtClean="0"/>
              <a:t>cd\</a:t>
            </a:r>
            <a:r>
              <a:rPr lang="en-US" sz="2000" dirty="0" err="1" smtClean="0"/>
              <a:t>Valley_Crest</a:t>
            </a:r>
            <a:r>
              <a:rPr lang="en-US" sz="2000" dirty="0" smtClean="0"/>
              <a:t>\toms-icons-windows-7\icons-windows-7</a:t>
            </a:r>
          </a:p>
          <a:p>
            <a:r>
              <a:rPr lang="en-US" sz="2000" dirty="0" smtClean="0"/>
              <a:t>pause</a:t>
            </a:r>
          </a:p>
          <a:p>
            <a:r>
              <a:rPr lang="en-US" sz="2000" dirty="0" smtClean="0"/>
              <a:t>atubecatcher.exe</a:t>
            </a:r>
          </a:p>
          <a:p>
            <a:endParaRPr lang="en-US" sz="16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581400" y="1981200"/>
            <a:ext cx="2895600" cy="838200"/>
          </a:xfrm>
          <a:prstGeom prst="wedgeRoundRectCallout">
            <a:avLst>
              <a:gd name="adj1" fmla="val -75681"/>
              <a:gd name="adj2" fmla="val -4802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 </a:t>
            </a:r>
            <a:r>
              <a:rPr lang="en-US" dirty="0" err="1" smtClean="0"/>
              <a:t>MuseScore</a:t>
            </a:r>
            <a:r>
              <a:rPr lang="en-US" dirty="0" smtClean="0"/>
              <a:t>, a Music Notation program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487905" y="3181350"/>
            <a:ext cx="3352800" cy="704850"/>
          </a:xfrm>
          <a:prstGeom prst="wedgeRoundRectCallout">
            <a:avLst>
              <a:gd name="adj1" fmla="val -378"/>
              <a:gd name="adj2" fmla="val -155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Copy improved sound files to </a:t>
            </a:r>
            <a:r>
              <a:rPr lang="en-US" dirty="0" err="1" smtClean="0"/>
              <a:t>MuseScore</a:t>
            </a:r>
            <a:r>
              <a:rPr lang="en-US" dirty="0" smtClean="0"/>
              <a:t> sound directory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4876800" y="1600200"/>
            <a:ext cx="2590800" cy="800100"/>
          </a:xfrm>
          <a:prstGeom prst="wedgeRoundRectCallout">
            <a:avLst>
              <a:gd name="adj1" fmla="val -51948"/>
              <a:gd name="adj2" fmla="val 775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to another directory containing Install files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743200" y="2133600"/>
            <a:ext cx="2514600" cy="685800"/>
          </a:xfrm>
          <a:prstGeom prst="wedgeRoundRectCallout">
            <a:avLst>
              <a:gd name="adj1" fmla="val -80163"/>
              <a:gd name="adj2" fmla="val 901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 Photo Story 3 for Windows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981074" y="2136107"/>
            <a:ext cx="3429000" cy="685800"/>
          </a:xfrm>
          <a:prstGeom prst="wedgeRoundRectCallout">
            <a:avLst>
              <a:gd name="adj1" fmla="val -45395"/>
              <a:gd name="adj2" fmla="val 1361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 Microsoft AutoCollage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743200" y="1828800"/>
            <a:ext cx="2438400" cy="1219200"/>
          </a:xfrm>
          <a:prstGeom prst="wedgeRoundRectCallout">
            <a:avLst>
              <a:gd name="adj1" fmla="val 3838"/>
              <a:gd name="adj2" fmla="val 990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to S Drive NE-STS Shared folder, the </a:t>
            </a:r>
            <a:r>
              <a:rPr lang="en-US" dirty="0" err="1" smtClean="0"/>
              <a:t>LanSchool</a:t>
            </a:r>
            <a:r>
              <a:rPr lang="en-US" dirty="0" smtClean="0"/>
              <a:t> install directory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3581400" y="2895600"/>
            <a:ext cx="1905000" cy="990600"/>
          </a:xfrm>
          <a:prstGeom prst="wedgeRoundRectCallout">
            <a:avLst>
              <a:gd name="adj1" fmla="val -124412"/>
              <a:gd name="adj2" fmla="val 79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 Student </a:t>
            </a:r>
            <a:r>
              <a:rPr lang="en-US" dirty="0" err="1" smtClean="0"/>
              <a:t>LanSchool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352800" y="2895600"/>
            <a:ext cx="3342774" cy="1676400"/>
          </a:xfrm>
          <a:prstGeom prst="wedgeRoundRectCallout">
            <a:avLst>
              <a:gd name="adj1" fmla="val -103976"/>
              <a:gd name="adj2" fmla="val 498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Pause is required to make </a:t>
            </a:r>
            <a:r>
              <a:rPr lang="en-US" dirty="0" err="1" smtClean="0"/>
              <a:t>LanSchool</a:t>
            </a:r>
            <a:r>
              <a:rPr lang="en-US" dirty="0" smtClean="0"/>
              <a:t> install correctly.  The message “Press any key to continue” appears in the command box when the install is complete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86400" y="2895600"/>
            <a:ext cx="2286000" cy="990600"/>
          </a:xfrm>
          <a:prstGeom prst="wedgeRoundRectCallout">
            <a:avLst>
              <a:gd name="adj1" fmla="val -53465"/>
              <a:gd name="adj2" fmla="val 1378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Change to another folder of install files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3124200" y="4114800"/>
            <a:ext cx="2590800" cy="1371600"/>
          </a:xfrm>
          <a:prstGeom prst="wedgeRoundRectCallout">
            <a:avLst>
              <a:gd name="adj1" fmla="val -109068"/>
              <a:gd name="adj2" fmla="val 335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Another pause before installing is required to make </a:t>
            </a:r>
            <a:r>
              <a:rPr lang="en-US" dirty="0" err="1" smtClean="0"/>
              <a:t>aTube</a:t>
            </a:r>
            <a:r>
              <a:rPr lang="en-US" dirty="0" smtClean="0"/>
              <a:t> Catcher install correctly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4267200" y="3048000"/>
            <a:ext cx="3962400" cy="1981200"/>
          </a:xfrm>
          <a:prstGeom prst="wedgeRoundRectCallout">
            <a:avLst>
              <a:gd name="adj1" fmla="val -91923"/>
              <a:gd name="adj2" fmla="val 810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Installs </a:t>
            </a:r>
            <a:r>
              <a:rPr lang="en-US" dirty="0" err="1" smtClean="0"/>
              <a:t>aTube</a:t>
            </a:r>
            <a:r>
              <a:rPr lang="en-US" dirty="0" smtClean="0"/>
              <a:t> Catcher. 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This is the last command to run.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 After installing, the Command Box will close showing that the install process is complete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Where are my Files?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Icons-windows-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353138" cy="5463698"/>
          </a:xfrm>
        </p:spPr>
      </p:pic>
      <p:sp>
        <p:nvSpPr>
          <p:cNvPr id="3" name="Rounded Rectangular Callout 2"/>
          <p:cNvSpPr/>
          <p:nvPr/>
        </p:nvSpPr>
        <p:spPr>
          <a:xfrm>
            <a:off x="4660232" y="2398296"/>
            <a:ext cx="2438400" cy="1066800"/>
          </a:xfrm>
          <a:prstGeom prst="wedgeRoundRectCallout">
            <a:avLst>
              <a:gd name="adj1" fmla="val -134814"/>
              <a:gd name="adj2" fmla="val 1820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My files are stored in a hidden folder on the school shared drive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1524000"/>
            <a:ext cx="3200400" cy="228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23737" y="4800600"/>
            <a:ext cx="1167063" cy="228600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6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Store files where?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Create a folder that will have proper access</a:t>
            </a:r>
          </a:p>
          <a:p>
            <a:pPr lvl="1"/>
            <a:r>
              <a:rPr lang="en-US" dirty="0" smtClean="0"/>
              <a:t>Hidden file? </a:t>
            </a:r>
          </a:p>
          <a:p>
            <a:pPr lvl="1"/>
            <a:r>
              <a:rPr lang="en-US" dirty="0" smtClean="0"/>
              <a:t>Student access? </a:t>
            </a:r>
          </a:p>
          <a:p>
            <a:pPr lvl="1"/>
            <a:r>
              <a:rPr lang="en-US" dirty="0" smtClean="0"/>
              <a:t>Teacher access?  </a:t>
            </a:r>
          </a:p>
          <a:p>
            <a:pPr lvl="1"/>
            <a:r>
              <a:rPr lang="en-US" dirty="0" smtClean="0"/>
              <a:t>In your personal document folder?</a:t>
            </a:r>
          </a:p>
          <a:p>
            <a:r>
              <a:rPr lang="en-US" dirty="0" smtClean="0"/>
              <a:t>Copy install files to that folder</a:t>
            </a:r>
          </a:p>
          <a:p>
            <a:r>
              <a:rPr lang="en-US" dirty="0" smtClean="0"/>
              <a:t>Create wanted desktop icons</a:t>
            </a:r>
          </a:p>
          <a:p>
            <a:pPr lvl="1"/>
            <a:r>
              <a:rPr lang="en-US" dirty="0" smtClean="0"/>
              <a:t>Copy icons to that folder</a:t>
            </a:r>
          </a:p>
          <a:p>
            <a:r>
              <a:rPr lang="en-US" dirty="0" smtClean="0"/>
              <a:t>Copy any wanted files (text or other) to that folder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64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Preparing a Computer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Re-image a machine</a:t>
            </a:r>
          </a:p>
          <a:p>
            <a:r>
              <a:rPr lang="en-US" dirty="0" smtClean="0"/>
              <a:t>Log in</a:t>
            </a:r>
          </a:p>
          <a:p>
            <a:r>
              <a:rPr lang="en-US" dirty="0" smtClean="0"/>
              <a:t>Navigate to your batch file</a:t>
            </a:r>
          </a:p>
          <a:p>
            <a:r>
              <a:rPr lang="en-US" dirty="0" smtClean="0"/>
              <a:t>Double click the batch file</a:t>
            </a:r>
          </a:p>
          <a:p>
            <a:r>
              <a:rPr lang="en-US" dirty="0" smtClean="0"/>
              <a:t>Watch the work be done for you quickly and completely with no human error or omissions</a:t>
            </a:r>
          </a:p>
          <a:p>
            <a:r>
              <a:rPr lang="en-US" dirty="0" smtClean="0"/>
              <a:t>Batch files can be activated with </a:t>
            </a:r>
            <a:r>
              <a:rPr lang="en-US" dirty="0" err="1" smtClean="0"/>
              <a:t>LanSchool</a:t>
            </a:r>
            <a:endParaRPr lang="en-US" dirty="0" smtClean="0"/>
          </a:p>
          <a:p>
            <a:r>
              <a:rPr lang="en-US" dirty="0" smtClean="0"/>
              <a:t>All machines are identical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Smile and log off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2"/>
            <a:ext cx="9144000" cy="687147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40" y="5638800"/>
            <a:ext cx="555669" cy="8121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95800" y="990600"/>
            <a:ext cx="3048000" cy="289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what my completed computer desktop will look like after running the batch file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673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Instructions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Download document file of complete instructions here. 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41eq.qr.ai</a:t>
            </a:r>
            <a:r>
              <a:rPr lang="en-US" dirty="0" smtClean="0"/>
              <a:t>  or </a:t>
            </a:r>
          </a:p>
          <a:p>
            <a:r>
              <a:rPr lang="en-US" dirty="0" smtClean="0"/>
              <a:t>QR code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Link Valid until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April 1, 2014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Also Posted on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Tomshelppages.weebly.com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767" y="2743200"/>
            <a:ext cx="3724795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2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Instructions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Document file of complete instructions here. </a:t>
            </a:r>
            <a:r>
              <a:rPr lang="en-US" u="sng" dirty="0">
                <a:hlinkClick r:id="rId2"/>
              </a:rPr>
              <a:t>http://41eq.qr.ai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819400"/>
            <a:ext cx="3724795" cy="37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2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Creating the Batch File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you will need</a:t>
            </a:r>
          </a:p>
          <a:p>
            <a:pPr lvl="1"/>
            <a:r>
              <a:rPr lang="en-US" dirty="0" err="1" smtClean="0"/>
              <a:t>NotePad</a:t>
            </a:r>
            <a:endParaRPr lang="en-US" dirty="0" smtClean="0"/>
          </a:p>
          <a:p>
            <a:pPr lvl="1"/>
            <a:r>
              <a:rPr lang="en-US" dirty="0" smtClean="0"/>
              <a:t>Command Window</a:t>
            </a:r>
          </a:p>
          <a:p>
            <a:r>
              <a:rPr lang="en-US" dirty="0" smtClean="0"/>
              <a:t>Understanding of basic computer commands</a:t>
            </a:r>
          </a:p>
          <a:p>
            <a:pPr lvl="1"/>
            <a:r>
              <a:rPr lang="en-US" dirty="0" smtClean="0"/>
              <a:t>Most DOS commands are available</a:t>
            </a:r>
          </a:p>
          <a:p>
            <a:pPr lvl="1"/>
            <a:r>
              <a:rPr lang="en-US" dirty="0" smtClean="0"/>
              <a:t>Help with syntax is available in the Command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6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organized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what you need to accomplish</a:t>
            </a:r>
          </a:p>
          <a:p>
            <a:r>
              <a:rPr lang="en-US" dirty="0" smtClean="0"/>
              <a:t>Decide in which order to do your tasks </a:t>
            </a:r>
          </a:p>
          <a:p>
            <a:r>
              <a:rPr lang="en-US" dirty="0" smtClean="0"/>
              <a:t>Create a folder of needed installers and icons</a:t>
            </a:r>
          </a:p>
          <a:p>
            <a:r>
              <a:rPr lang="en-US" dirty="0" smtClean="0"/>
              <a:t>Locate this folder in an easily accessible location</a:t>
            </a:r>
          </a:p>
          <a:p>
            <a:pPr lvl="1"/>
            <a:r>
              <a:rPr lang="en-US" dirty="0" smtClean="0"/>
              <a:t>Should it be on the shared drive?</a:t>
            </a:r>
          </a:p>
          <a:p>
            <a:pPr lvl="1"/>
            <a:r>
              <a:rPr lang="en-US" dirty="0" smtClean="0"/>
              <a:t>Should it be in your personal documents?</a:t>
            </a:r>
          </a:p>
          <a:p>
            <a:pPr lvl="1"/>
            <a:r>
              <a:rPr lang="en-US" dirty="0" smtClean="0"/>
              <a:t>Should it be on a portable drive?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2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Getting Started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Opening the Command Window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</a:t>
            </a:r>
            <a:r>
              <a:rPr lang="en-US" b="1" dirty="0" smtClean="0"/>
              <a:t>Start</a:t>
            </a:r>
            <a:r>
              <a:rPr lang="en-US" dirty="0" smtClean="0"/>
              <a:t> button  </a:t>
            </a:r>
          </a:p>
          <a:p>
            <a:r>
              <a:rPr lang="en-US" dirty="0" smtClean="0"/>
              <a:t>Type “CMD”</a:t>
            </a:r>
          </a:p>
          <a:p>
            <a:r>
              <a:rPr lang="en-US" dirty="0" smtClean="0"/>
              <a:t>Press </a:t>
            </a:r>
            <a:r>
              <a:rPr lang="en-US" b="1" dirty="0" smtClean="0"/>
              <a:t>Enter</a:t>
            </a:r>
          </a:p>
          <a:p>
            <a:endParaRPr lang="en-US" b="1" dirty="0"/>
          </a:p>
          <a:p>
            <a:r>
              <a:rPr lang="en-US" dirty="0" smtClean="0"/>
              <a:t>The Command Box appears</a:t>
            </a:r>
          </a:p>
          <a:p>
            <a:endParaRPr lang="en-US" b="1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84" y="1447800"/>
            <a:ext cx="783216" cy="685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t="86538" r="62821"/>
          <a:stretch/>
        </p:blipFill>
        <p:spPr bwMode="auto">
          <a:xfrm>
            <a:off x="3657600" y="2514600"/>
            <a:ext cx="3962400" cy="1143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0"/>
            <a:ext cx="4724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Getting Started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Opening </a:t>
            </a:r>
            <a:r>
              <a:rPr lang="en-US" dirty="0" err="1" smtClean="0">
                <a:solidFill>
                  <a:srgbClr val="FF0000"/>
                </a:solidFill>
              </a:rPr>
              <a:t>NotePad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the </a:t>
            </a:r>
            <a:r>
              <a:rPr lang="en-US" b="1" dirty="0" smtClean="0"/>
              <a:t>Start</a:t>
            </a:r>
            <a:r>
              <a:rPr lang="en-US" dirty="0" smtClean="0"/>
              <a:t> button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All Programs</a:t>
            </a:r>
          </a:p>
          <a:p>
            <a:r>
              <a:rPr lang="en-US" dirty="0" smtClean="0"/>
              <a:t>Click </a:t>
            </a:r>
            <a:r>
              <a:rPr lang="en-US" b="1" dirty="0" smtClean="0"/>
              <a:t>Accessories</a:t>
            </a:r>
          </a:p>
          <a:p>
            <a:r>
              <a:rPr lang="en-US" dirty="0" smtClean="0"/>
              <a:t>Click </a:t>
            </a:r>
            <a:r>
              <a:rPr lang="en-US" b="1" dirty="0" err="1" smtClean="0"/>
              <a:t>NotePad</a:t>
            </a:r>
            <a:endParaRPr lang="en-US" b="1" dirty="0" smtClean="0"/>
          </a:p>
          <a:p>
            <a:r>
              <a:rPr lang="en-US" dirty="0" err="1" smtClean="0"/>
              <a:t>NotePad</a:t>
            </a:r>
            <a:r>
              <a:rPr lang="en-US" dirty="0" smtClean="0"/>
              <a:t> will open.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84" y="1447800"/>
            <a:ext cx="783216" cy="685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0"/>
            <a:ext cx="5268408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890" y="1600200"/>
            <a:ext cx="3822510" cy="4525963"/>
          </a:xfrm>
        </p:spPr>
        <p:txBody>
          <a:bodyPr/>
          <a:lstStyle/>
          <a:p>
            <a:r>
              <a:rPr lang="en-US" dirty="0" smtClean="0"/>
              <a:t>Position both boxes conveniently on your screen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t="-1094" r="-206"/>
          <a:stretch/>
        </p:blipFill>
        <p:spPr>
          <a:xfrm>
            <a:off x="4127310" y="1373828"/>
            <a:ext cx="4876800" cy="54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Getting 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Test commands in the Command box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17" y="2339653"/>
            <a:ext cx="7166744" cy="436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2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</TotalTime>
  <Words>917</Words>
  <Application>Microsoft Office PowerPoint</Application>
  <PresentationFormat>On-screen Show (4:3)</PresentationFormat>
  <Paragraphs>171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Batch File Basics</vt:lpstr>
      <vt:lpstr>Why Create a Batch File?</vt:lpstr>
      <vt:lpstr>Getting Instructions</vt:lpstr>
      <vt:lpstr>Creating the Batch File</vt:lpstr>
      <vt:lpstr>Getting organized</vt:lpstr>
      <vt:lpstr>Getting Started Opening the Command Window</vt:lpstr>
      <vt:lpstr>Getting Started Opening NotePad</vt:lpstr>
      <vt:lpstr>Getting Started</vt:lpstr>
      <vt:lpstr>Getting Started</vt:lpstr>
      <vt:lpstr>Getting Started</vt:lpstr>
      <vt:lpstr>Getting Help with Commands</vt:lpstr>
      <vt:lpstr>Specific Command Help</vt:lpstr>
      <vt:lpstr>Specific Command Help</vt:lpstr>
      <vt:lpstr>Command Syntax</vt:lpstr>
      <vt:lpstr>PowerPoint Presentation</vt:lpstr>
      <vt:lpstr>Sample Batch File</vt:lpstr>
      <vt:lpstr>Saving Your Batch File</vt:lpstr>
      <vt:lpstr>Using your Batch File</vt:lpstr>
      <vt:lpstr>My Student Icon install batch</vt:lpstr>
      <vt:lpstr>My Student Icon install batch (continued)</vt:lpstr>
      <vt:lpstr>Where are my Files?</vt:lpstr>
      <vt:lpstr>Store files where?</vt:lpstr>
      <vt:lpstr>Preparing a Computer</vt:lpstr>
      <vt:lpstr>PowerPoint Presentation</vt:lpstr>
      <vt:lpstr>Getting Instructions</vt:lpstr>
    </vt:vector>
  </TitlesOfParts>
  <Company>Granite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Batch File Basics</dc:title>
  <dc:creator>Windows User</dc:creator>
  <cp:lastModifiedBy>Redd, Thomas J</cp:lastModifiedBy>
  <cp:revision>63</cp:revision>
  <dcterms:created xsi:type="dcterms:W3CDTF">2014-03-11T14:24:52Z</dcterms:created>
  <dcterms:modified xsi:type="dcterms:W3CDTF">2014-03-14T12:39:00Z</dcterms:modified>
</cp:coreProperties>
</file>